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8" r:id="rId6"/>
  </p:sldIdLst>
  <p:sldSz cx="21388388" cy="30275213"/>
  <p:notesSz cx="6715125" cy="9239250"/>
  <p:defaultTextStyle>
    <a:defPPr>
      <a:defRPr lang="en-US"/>
    </a:defPPr>
    <a:lvl1pPr algn="ctr" rtl="0" fontAlgn="base">
      <a:spcBef>
        <a:spcPct val="0"/>
      </a:spcBef>
      <a:spcAft>
        <a:spcPct val="0"/>
      </a:spcAft>
      <a:defRPr sz="5800" kern="1200">
        <a:solidFill>
          <a:schemeClr val="tx1"/>
        </a:solidFill>
        <a:latin typeface="Arial" charset="0"/>
        <a:ea typeface="+mn-ea"/>
        <a:cs typeface="+mn-cs"/>
      </a:defRPr>
    </a:lvl1pPr>
    <a:lvl2pPr marL="457200" algn="ctr" rtl="0" fontAlgn="base">
      <a:spcBef>
        <a:spcPct val="0"/>
      </a:spcBef>
      <a:spcAft>
        <a:spcPct val="0"/>
      </a:spcAft>
      <a:defRPr sz="5800" kern="1200">
        <a:solidFill>
          <a:schemeClr val="tx1"/>
        </a:solidFill>
        <a:latin typeface="Arial" charset="0"/>
        <a:ea typeface="+mn-ea"/>
        <a:cs typeface="+mn-cs"/>
      </a:defRPr>
    </a:lvl2pPr>
    <a:lvl3pPr marL="914400" algn="ctr" rtl="0" fontAlgn="base">
      <a:spcBef>
        <a:spcPct val="0"/>
      </a:spcBef>
      <a:spcAft>
        <a:spcPct val="0"/>
      </a:spcAft>
      <a:defRPr sz="5800" kern="1200">
        <a:solidFill>
          <a:schemeClr val="tx1"/>
        </a:solidFill>
        <a:latin typeface="Arial" charset="0"/>
        <a:ea typeface="+mn-ea"/>
        <a:cs typeface="+mn-cs"/>
      </a:defRPr>
    </a:lvl3pPr>
    <a:lvl4pPr marL="1371600" algn="ctr" rtl="0" fontAlgn="base">
      <a:spcBef>
        <a:spcPct val="0"/>
      </a:spcBef>
      <a:spcAft>
        <a:spcPct val="0"/>
      </a:spcAft>
      <a:defRPr sz="5800" kern="1200">
        <a:solidFill>
          <a:schemeClr val="tx1"/>
        </a:solidFill>
        <a:latin typeface="Arial" charset="0"/>
        <a:ea typeface="+mn-ea"/>
        <a:cs typeface="+mn-cs"/>
      </a:defRPr>
    </a:lvl4pPr>
    <a:lvl5pPr marL="1828800" algn="ctr" rtl="0" fontAlgn="base">
      <a:spcBef>
        <a:spcPct val="0"/>
      </a:spcBef>
      <a:spcAft>
        <a:spcPct val="0"/>
      </a:spcAft>
      <a:defRPr sz="5800" kern="1200">
        <a:solidFill>
          <a:schemeClr val="tx1"/>
        </a:solidFill>
        <a:latin typeface="Arial" charset="0"/>
        <a:ea typeface="+mn-ea"/>
        <a:cs typeface="+mn-cs"/>
      </a:defRPr>
    </a:lvl5pPr>
    <a:lvl6pPr marL="2286000" algn="l" defTabSz="914400" rtl="0" eaLnBrk="1" latinLnBrk="0" hangingPunct="1">
      <a:defRPr sz="5800" kern="1200">
        <a:solidFill>
          <a:schemeClr val="tx1"/>
        </a:solidFill>
        <a:latin typeface="Arial" charset="0"/>
        <a:ea typeface="+mn-ea"/>
        <a:cs typeface="+mn-cs"/>
      </a:defRPr>
    </a:lvl6pPr>
    <a:lvl7pPr marL="2743200" algn="l" defTabSz="914400" rtl="0" eaLnBrk="1" latinLnBrk="0" hangingPunct="1">
      <a:defRPr sz="5800" kern="1200">
        <a:solidFill>
          <a:schemeClr val="tx1"/>
        </a:solidFill>
        <a:latin typeface="Arial" charset="0"/>
        <a:ea typeface="+mn-ea"/>
        <a:cs typeface="+mn-cs"/>
      </a:defRPr>
    </a:lvl7pPr>
    <a:lvl8pPr marL="3200400" algn="l" defTabSz="914400" rtl="0" eaLnBrk="1" latinLnBrk="0" hangingPunct="1">
      <a:defRPr sz="5800" kern="1200">
        <a:solidFill>
          <a:schemeClr val="tx1"/>
        </a:solidFill>
        <a:latin typeface="Arial" charset="0"/>
        <a:ea typeface="+mn-ea"/>
        <a:cs typeface="+mn-cs"/>
      </a:defRPr>
    </a:lvl8pPr>
    <a:lvl9pPr marL="3657600" algn="l" defTabSz="914400" rtl="0" eaLnBrk="1" latinLnBrk="0" hangingPunct="1">
      <a:defRPr sz="5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48">
          <p15:clr>
            <a:srgbClr val="A4A3A4"/>
          </p15:clr>
        </p15:guide>
        <p15:guide id="2" orient="horz" pos="18574">
          <p15:clr>
            <a:srgbClr val="A4A3A4"/>
          </p15:clr>
        </p15:guide>
        <p15:guide id="3" orient="horz" pos="1975">
          <p15:clr>
            <a:srgbClr val="A4A3A4"/>
          </p15:clr>
        </p15:guide>
        <p15:guide id="4" pos="6737">
          <p15:clr>
            <a:srgbClr val="A4A3A4"/>
          </p15:clr>
        </p15:guide>
      </p15:sldGuideLst>
    </p:ext>
    <p:ext uri="{2D200454-40CA-4A62-9FC3-DE9A4176ACB9}">
      <p15:notesGuideLst xmlns:p15="http://schemas.microsoft.com/office/powerpoint/2012/main">
        <p15:guide id="1" orient="horz" pos="2910">
          <p15:clr>
            <a:srgbClr val="A4A3A4"/>
          </p15:clr>
        </p15:guide>
        <p15:guide id="2" pos="21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2"/>
    <a:srgbClr val="C0C0C0"/>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8A5C6-BF56-4A28-9B4B-C9A0D055AA71}" v="12" dt="2019-12-02T07:13:25.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9" autoAdjust="0"/>
    <p:restoredTop sz="94660"/>
  </p:normalViewPr>
  <p:slideViewPr>
    <p:cSldViewPr snapToGrid="0" showGuides="1">
      <p:cViewPr>
        <p:scale>
          <a:sx n="20" d="100"/>
          <a:sy n="20" d="100"/>
        </p:scale>
        <p:origin x="1764" y="12"/>
      </p:cViewPr>
      <p:guideLst>
        <p:guide orient="horz" pos="4448"/>
        <p:guide orient="horz" pos="18574"/>
        <p:guide orient="horz" pos="1975"/>
        <p:guide pos="6737"/>
      </p:guideLst>
    </p:cSldViewPr>
  </p:slideViewPr>
  <p:notesTextViewPr>
    <p:cViewPr>
      <p:scale>
        <a:sx n="100" d="100"/>
        <a:sy n="100" d="100"/>
      </p:scale>
      <p:origin x="0" y="0"/>
    </p:cViewPr>
  </p:notesTextViewPr>
  <p:sorterViewPr>
    <p:cViewPr>
      <p:scale>
        <a:sx n="66" d="100"/>
        <a:sy n="66" d="100"/>
      </p:scale>
      <p:origin x="0" y="-84"/>
    </p:cViewPr>
  </p:sorterViewPr>
  <p:notesViewPr>
    <p:cSldViewPr snapToGrid="0">
      <p:cViewPr>
        <p:scale>
          <a:sx n="100" d="100"/>
          <a:sy n="100" d="100"/>
        </p:scale>
        <p:origin x="-1854" y="-72"/>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2135188" y="692150"/>
            <a:ext cx="2446337" cy="3465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5DA07E-465E-4553-A51E-2A5FA60BC036}" type="slidenum">
              <a:rPr lang="en-US" altLang="en-US"/>
              <a:pPr/>
              <a:t>‹#›</a:t>
            </a:fld>
            <a:endParaRPr lang="en-US" altLang="en-US"/>
          </a:p>
        </p:txBody>
      </p:sp>
    </p:spTree>
    <p:extLst>
      <p:ext uri="{BB962C8B-B14F-4D97-AF65-F5344CB8AC3E}">
        <p14:creationId xmlns:p14="http://schemas.microsoft.com/office/powerpoint/2010/main" val="2211654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5354E-EB7A-4613-837A-B85956EC7E31}"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992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57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9975" y="1212851"/>
            <a:ext cx="19248438" cy="2017712"/>
          </a:xfrm>
          <a:prstGeom prst="rect">
            <a:avLst/>
          </a:prstGeom>
        </p:spPr>
        <p:txBody>
          <a:bodyPr/>
          <a:lstStyle>
            <a:lvl1pPr>
              <a:defRPr sz="8000"/>
            </a:lvl1pPr>
          </a:lstStyle>
          <a:p>
            <a:r>
              <a:rPr lang="en-US" dirty="0"/>
              <a:t>Click to edit Title</a:t>
            </a:r>
          </a:p>
        </p:txBody>
      </p:sp>
      <p:sp>
        <p:nvSpPr>
          <p:cNvPr id="3" name="Content Placeholder 2"/>
          <p:cNvSpPr>
            <a:spLocks noGrp="1"/>
          </p:cNvSpPr>
          <p:nvPr>
            <p:ph sz="half" idx="1"/>
          </p:nvPr>
        </p:nvSpPr>
        <p:spPr>
          <a:xfrm>
            <a:off x="1069975" y="4408715"/>
            <a:ext cx="9547225" cy="226359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69600" y="4408715"/>
            <a:ext cx="9548813" cy="226359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0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04913"/>
            <a:ext cx="7035800" cy="51308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62950" y="1204913"/>
            <a:ext cx="11955463" cy="258397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975" y="6335713"/>
            <a:ext cx="7035800" cy="207089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5" name="Group 4"/>
          <p:cNvGrpSpPr/>
          <p:nvPr userDrawn="1"/>
        </p:nvGrpSpPr>
        <p:grpSpPr>
          <a:xfrm>
            <a:off x="143668" y="28630180"/>
            <a:ext cx="9378704" cy="1435484"/>
            <a:chOff x="143668" y="28630180"/>
            <a:chExt cx="9378704" cy="1435484"/>
          </a:xfrm>
        </p:grpSpPr>
        <p:pic>
          <p:nvPicPr>
            <p:cNvPr id="6" name="Picture 5" descr="999126_631377040228137_136797707_n.jpg"/>
            <p:cNvPicPr>
              <a:picLocks noChangeAspect="1"/>
            </p:cNvPicPr>
            <p:nvPr userDrawn="1"/>
          </p:nvPicPr>
          <p:blipFill>
            <a:blip r:embed="rId2"/>
            <a:stretch>
              <a:fillRect/>
            </a:stretch>
          </p:blipFill>
          <p:spPr>
            <a:xfrm>
              <a:off x="143668" y="28630180"/>
              <a:ext cx="1662617" cy="1435484"/>
            </a:xfrm>
            <a:prstGeom prst="rect">
              <a:avLst/>
            </a:prstGeom>
          </p:spPr>
        </p:pic>
        <p:sp>
          <p:nvSpPr>
            <p:cNvPr id="7" name="TextBox 6"/>
            <p:cNvSpPr txBox="1"/>
            <p:nvPr userDrawn="1"/>
          </p:nvSpPr>
          <p:spPr>
            <a:xfrm>
              <a:off x="1695119" y="28719518"/>
              <a:ext cx="7827253" cy="1323439"/>
            </a:xfrm>
            <a:prstGeom prst="rect">
              <a:avLst/>
            </a:prstGeom>
            <a:noFill/>
          </p:spPr>
          <p:txBody>
            <a:bodyPr wrap="square" rtlCol="0">
              <a:spAutoFit/>
            </a:bodyPr>
            <a:lstStyle/>
            <a:p>
              <a:r>
                <a:rPr lang="en-US" sz="2400" b="1" kern="1200" dirty="0" err="1">
                  <a:solidFill>
                    <a:schemeClr val="tx1"/>
                  </a:solidFill>
                  <a:latin typeface="Arial" charset="0"/>
                  <a:ea typeface="+mn-ea"/>
                  <a:cs typeface="+mn-cs"/>
                </a:rPr>
                <a:t>Malla</a:t>
              </a:r>
              <a:r>
                <a:rPr lang="en-US" sz="2400" b="1" kern="1200" dirty="0">
                  <a:solidFill>
                    <a:schemeClr val="tx1"/>
                  </a:solidFill>
                  <a:latin typeface="Arial" charset="0"/>
                  <a:ea typeface="+mn-ea"/>
                  <a:cs typeface="+mn-cs"/>
                </a:rPr>
                <a:t> Reddy College of Engineering and Technology</a:t>
              </a:r>
              <a:endParaRPr lang="en-US" sz="2000" b="1" kern="1200" dirty="0">
                <a:solidFill>
                  <a:schemeClr val="tx1"/>
                </a:solidFill>
                <a:latin typeface="Arial" charset="0"/>
                <a:ea typeface="+mn-ea"/>
                <a:cs typeface="+mn-cs"/>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1600" b="1" dirty="0"/>
                <a:t>(UGC Autonomous – Institution)</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dirty="0"/>
                <a:t>www.mrcet.ac.in</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1" u="none" kern="1200" dirty="0">
                  <a:solidFill>
                    <a:schemeClr val="tx1"/>
                  </a:solidFill>
                  <a:latin typeface="Arial" charset="0"/>
                  <a:ea typeface="+mn-ea"/>
                  <a:cs typeface="+mn-cs"/>
                </a:rPr>
                <a:t>Department of Mechanical Engineering</a:t>
              </a:r>
              <a:endParaRPr lang="en-US" sz="2000" u="none" dirty="0"/>
            </a:p>
          </p:txBody>
        </p:sp>
      </p:grpSp>
    </p:spTree>
    <p:extLst>
      <p:ext uri="{BB962C8B-B14F-4D97-AF65-F5344CB8AC3E}">
        <p14:creationId xmlns:p14="http://schemas.microsoft.com/office/powerpoint/2010/main" val="263765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megaprint.com/" TargetMode="External"/><Relationship Id="rId11" Type="http://schemas.openxmlformats.org/officeDocument/2006/relationships/image" Target="../media/image3.jpeg"/><Relationship Id="rId5" Type="http://schemas.openxmlformats.org/officeDocument/2006/relationships/vmlDrawing" Target="../drawings/vmlDrawing1.vml"/><Relationship Id="rId10" Type="http://schemas.openxmlformats.org/officeDocument/2006/relationships/image" Target="../media/image2.png"/><Relationship Id="rId4" Type="http://schemas.openxmlformats.org/officeDocument/2006/relationships/theme" Target="../theme/theme1.xml"/><Relationship Id="rId9" Type="http://schemas.openxmlformats.org/officeDocument/2006/relationships/hyperlink" Target="http://www.mrcet.ac.i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9" name="Object 15">
            <a:hlinkClick r:id="rId6"/>
          </p:cNvPr>
          <p:cNvGraphicFramePr>
            <a:graphicFrameLocks noChangeAspect="1"/>
          </p:cNvGraphicFramePr>
          <p:nvPr userDrawn="1"/>
        </p:nvGraphicFramePr>
        <p:xfrm>
          <a:off x="16176625" y="29816425"/>
          <a:ext cx="2706688" cy="138113"/>
        </p:xfrm>
        <a:graphic>
          <a:graphicData uri="http://schemas.openxmlformats.org/presentationml/2006/ole">
            <mc:AlternateContent xmlns:mc="http://schemas.openxmlformats.org/markup-compatibility/2006">
              <mc:Choice xmlns:v="urn:schemas-microsoft-com:vml" Requires="v">
                <p:oleObj spid="_x0000_s1027" name="CorelDRAW" r:id="rId7" imgW="8833104" imgH="310896" progId="">
                  <p:embed/>
                </p:oleObj>
              </mc:Choice>
              <mc:Fallback>
                <p:oleObj name="CorelDRAW" r:id="rId7" imgW="8833104" imgH="310896" progId="">
                  <p:embed/>
                  <p:pic>
                    <p:nvPicPr>
                      <p:cNvPr id="1039" name="Object 15">
                        <a:hlinkClick r:id="rId6"/>
                      </p:cNvPr>
                      <p:cNvPicPr>
                        <a:picLocks noChangeAspect="1" noChangeArrowheads="1"/>
                      </p:cNvPicPr>
                      <p:nvPr/>
                    </p:nvPicPr>
                    <p:blipFill>
                      <a:blip r:embed="rId8">
                        <a:extLst>
                          <a:ext uri="{28A0092B-C50C-407E-A947-70E740481C1C}">
                            <a14:useLocalDpi xmlns:a14="http://schemas.microsoft.com/office/drawing/2010/main" val="0"/>
                          </a:ext>
                        </a:extLst>
                      </a:blip>
                      <a:srcRect r="38562"/>
                      <a:stretch>
                        <a:fillRect/>
                      </a:stretch>
                    </p:blipFill>
                    <p:spPr bwMode="auto">
                      <a:xfrm>
                        <a:off x="16176625" y="29816425"/>
                        <a:ext cx="2706688" cy="1381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40" name="Text Box 16"/>
          <p:cNvSpPr txBox="1">
            <a:spLocks noChangeArrowheads="1"/>
          </p:cNvSpPr>
          <p:nvPr userDrawn="1"/>
        </p:nvSpPr>
        <p:spPr bwMode="auto">
          <a:xfrm>
            <a:off x="18878550" y="29760863"/>
            <a:ext cx="152082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185" tIns="38592" rIns="77185" bIns="38592">
            <a:spAutoFit/>
          </a:bodyPr>
          <a:lstStyle>
            <a:lvl1pPr algn="l" defTabSz="2952750">
              <a:defRPr>
                <a:solidFill>
                  <a:schemeClr val="tx1"/>
                </a:solidFill>
                <a:latin typeface="Arial" charset="0"/>
              </a:defRPr>
            </a:lvl1pPr>
            <a:lvl2pPr marL="385763" algn="l" defTabSz="2952750">
              <a:defRPr>
                <a:solidFill>
                  <a:schemeClr val="tx1"/>
                </a:solidFill>
                <a:latin typeface="Arial" charset="0"/>
              </a:defRPr>
            </a:lvl2pPr>
            <a:lvl3pPr marL="771525" algn="l" defTabSz="2952750">
              <a:defRPr>
                <a:solidFill>
                  <a:schemeClr val="tx1"/>
                </a:solidFill>
                <a:latin typeface="Arial" charset="0"/>
              </a:defRPr>
            </a:lvl3pPr>
            <a:lvl4pPr marL="1157288" algn="l" defTabSz="2952750">
              <a:defRPr>
                <a:solidFill>
                  <a:schemeClr val="tx1"/>
                </a:solidFill>
                <a:latin typeface="Arial" charset="0"/>
              </a:defRPr>
            </a:lvl4pPr>
            <a:lvl5pPr marL="1543050" algn="l" defTabSz="2952750">
              <a:defRPr>
                <a:solidFill>
                  <a:schemeClr val="tx1"/>
                </a:solidFill>
                <a:latin typeface="Arial" charset="0"/>
              </a:defRPr>
            </a:lvl5pPr>
            <a:lvl6pPr marL="2000250" defTabSz="2952750" fontAlgn="base">
              <a:spcBef>
                <a:spcPct val="0"/>
              </a:spcBef>
              <a:spcAft>
                <a:spcPct val="0"/>
              </a:spcAft>
              <a:defRPr>
                <a:solidFill>
                  <a:schemeClr val="tx1"/>
                </a:solidFill>
                <a:latin typeface="Arial" charset="0"/>
              </a:defRPr>
            </a:lvl6pPr>
            <a:lvl7pPr marL="2457450" defTabSz="2952750" fontAlgn="base">
              <a:spcBef>
                <a:spcPct val="0"/>
              </a:spcBef>
              <a:spcAft>
                <a:spcPct val="0"/>
              </a:spcAft>
              <a:defRPr>
                <a:solidFill>
                  <a:schemeClr val="tx1"/>
                </a:solidFill>
                <a:latin typeface="Arial" charset="0"/>
              </a:defRPr>
            </a:lvl7pPr>
            <a:lvl8pPr marL="2914650" defTabSz="2952750" fontAlgn="base">
              <a:spcBef>
                <a:spcPct val="0"/>
              </a:spcBef>
              <a:spcAft>
                <a:spcPct val="0"/>
              </a:spcAft>
              <a:defRPr>
                <a:solidFill>
                  <a:schemeClr val="tx1"/>
                </a:solidFill>
                <a:latin typeface="Arial" charset="0"/>
              </a:defRPr>
            </a:lvl8pPr>
            <a:lvl9pPr marL="3371850" defTabSz="2952750" fontAlgn="base">
              <a:spcBef>
                <a:spcPct val="0"/>
              </a:spcBef>
              <a:spcAft>
                <a:spcPct val="0"/>
              </a:spcAft>
              <a:defRPr>
                <a:solidFill>
                  <a:schemeClr val="tx1"/>
                </a:solidFill>
                <a:latin typeface="Arial" charset="0"/>
              </a:defRPr>
            </a:lvl9pPr>
          </a:lstStyle>
          <a:p>
            <a:pPr algn="ctr"/>
            <a:r>
              <a:rPr lang="en-US" altLang="en-US" sz="1000">
                <a:solidFill>
                  <a:schemeClr val="bg1"/>
                </a:solidFill>
              </a:rPr>
              <a:t>www.postersession.com</a:t>
            </a:r>
          </a:p>
        </p:txBody>
      </p:sp>
      <p:sp>
        <p:nvSpPr>
          <p:cNvPr id="8" name="TextBox 7">
            <a:extLst>
              <a:ext uri="{FF2B5EF4-FFF2-40B4-BE49-F238E27FC236}">
                <a16:creationId xmlns:a16="http://schemas.microsoft.com/office/drawing/2014/main" id="{055BD2A9-F6C5-4DF9-A7B0-C5C8523021C9}"/>
              </a:ext>
            </a:extLst>
          </p:cNvPr>
          <p:cNvSpPr txBox="1"/>
          <p:nvPr userDrawn="1"/>
        </p:nvSpPr>
        <p:spPr>
          <a:xfrm>
            <a:off x="2867195" y="28655160"/>
            <a:ext cx="9367488" cy="1077218"/>
          </a:xfrm>
          <a:prstGeom prst="rect">
            <a:avLst/>
          </a:prstGeom>
          <a:noFill/>
        </p:spPr>
        <p:txBody>
          <a:bodyPr wrap="square" rtlCol="0">
            <a:spAutoFit/>
          </a:bodyPr>
          <a:lstStyle/>
          <a:p>
            <a:r>
              <a:rPr lang="en-US" sz="2400" b="1" kern="1200" dirty="0">
                <a:solidFill>
                  <a:schemeClr val="tx1"/>
                </a:solidFill>
                <a:latin typeface="Arial" charset="0"/>
                <a:ea typeface="+mn-ea"/>
                <a:cs typeface="+mn-cs"/>
              </a:rPr>
              <a:t>MALLA REDDY COLLEGE OF ENGINEERING &amp; TECHNOLOGY</a:t>
            </a:r>
            <a:endParaRPr lang="en-US" sz="2000" b="1" kern="1200" dirty="0">
              <a:solidFill>
                <a:schemeClr val="tx1"/>
              </a:solidFill>
              <a:latin typeface="Arial" charset="0"/>
              <a:ea typeface="+mn-ea"/>
              <a:cs typeface="+mn-cs"/>
            </a:endParaRP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1" u="none" kern="1200" dirty="0">
                <a:solidFill>
                  <a:schemeClr val="tx1"/>
                </a:solidFill>
                <a:latin typeface="Arial" charset="0"/>
                <a:ea typeface="+mn-ea"/>
                <a:cs typeface="+mn-cs"/>
              </a:rPr>
              <a:t>DEPARTMENT OF MECHANICAL ENGINEERING</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hlinkClick r:id="rId9"/>
              </a:rPr>
              <a:t>www.mrcet.ac.in</a:t>
            </a:r>
            <a:r>
              <a:rPr lang="en-US" sz="2000" dirty="0"/>
              <a:t> </a:t>
            </a:r>
          </a:p>
        </p:txBody>
      </p:sp>
      <p:pic>
        <p:nvPicPr>
          <p:cNvPr id="3" name="Picture 2" descr="A close up of a logo&#10;&#10;Description automatically generated">
            <a:extLst>
              <a:ext uri="{FF2B5EF4-FFF2-40B4-BE49-F238E27FC236}">
                <a16:creationId xmlns:a16="http://schemas.microsoft.com/office/drawing/2014/main" id="{E7418B71-F1C0-490E-9E55-7B8A3D1490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8591" y="27783235"/>
            <a:ext cx="2266911" cy="2491978"/>
          </a:xfrm>
          <a:prstGeom prst="rect">
            <a:avLst/>
          </a:prstGeom>
        </p:spPr>
      </p:pic>
      <p:pic>
        <p:nvPicPr>
          <p:cNvPr id="9" name="Picture 8" descr="A picture containing food, game&#10;&#10;Description automatically generated">
            <a:extLst>
              <a:ext uri="{FF2B5EF4-FFF2-40B4-BE49-F238E27FC236}">
                <a16:creationId xmlns:a16="http://schemas.microsoft.com/office/drawing/2014/main" id="{DC2FBC1A-4D9A-4B6D-BF65-48FDB360E55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2186557" y="27673539"/>
            <a:ext cx="2491978" cy="24919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Lst>
  <p:txStyles>
    <p:titleStyle>
      <a:lvl1pPr algn="ctr" defTabSz="2952750" rtl="0" fontAlgn="base">
        <a:spcBef>
          <a:spcPct val="0"/>
        </a:spcBef>
        <a:spcAft>
          <a:spcPct val="0"/>
        </a:spcAft>
        <a:defRPr sz="14200">
          <a:solidFill>
            <a:schemeClr val="tx2"/>
          </a:solidFill>
          <a:latin typeface="+mj-lt"/>
          <a:ea typeface="+mj-ea"/>
          <a:cs typeface="+mj-cs"/>
        </a:defRPr>
      </a:lvl1pPr>
      <a:lvl2pPr algn="ctr" defTabSz="2952750" rtl="0" fontAlgn="base">
        <a:spcBef>
          <a:spcPct val="0"/>
        </a:spcBef>
        <a:spcAft>
          <a:spcPct val="0"/>
        </a:spcAft>
        <a:defRPr sz="14200">
          <a:solidFill>
            <a:schemeClr val="tx2"/>
          </a:solidFill>
          <a:latin typeface="Arial" charset="0"/>
        </a:defRPr>
      </a:lvl2pPr>
      <a:lvl3pPr algn="ctr" defTabSz="2952750" rtl="0" fontAlgn="base">
        <a:spcBef>
          <a:spcPct val="0"/>
        </a:spcBef>
        <a:spcAft>
          <a:spcPct val="0"/>
        </a:spcAft>
        <a:defRPr sz="14200">
          <a:solidFill>
            <a:schemeClr val="tx2"/>
          </a:solidFill>
          <a:latin typeface="Arial" charset="0"/>
        </a:defRPr>
      </a:lvl3pPr>
      <a:lvl4pPr algn="ctr" defTabSz="2952750" rtl="0" fontAlgn="base">
        <a:spcBef>
          <a:spcPct val="0"/>
        </a:spcBef>
        <a:spcAft>
          <a:spcPct val="0"/>
        </a:spcAft>
        <a:defRPr sz="14200">
          <a:solidFill>
            <a:schemeClr val="tx2"/>
          </a:solidFill>
          <a:latin typeface="Arial" charset="0"/>
        </a:defRPr>
      </a:lvl4pPr>
      <a:lvl5pPr algn="ctr" defTabSz="2952750" rtl="0" fontAlgn="base">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fontAlgn="base">
        <a:spcBef>
          <a:spcPct val="20000"/>
        </a:spcBef>
        <a:spcAft>
          <a:spcPct val="0"/>
        </a:spcAft>
        <a:buChar char="•"/>
        <a:defRPr sz="10400">
          <a:solidFill>
            <a:schemeClr val="tx1"/>
          </a:solidFill>
          <a:latin typeface="+mn-lt"/>
          <a:ea typeface="+mn-ea"/>
          <a:cs typeface="+mn-cs"/>
        </a:defRPr>
      </a:lvl1pPr>
      <a:lvl2pPr marL="2397125" indent="-922338" algn="l" defTabSz="2952750" rtl="0" fontAlgn="base">
        <a:spcBef>
          <a:spcPct val="20000"/>
        </a:spcBef>
        <a:spcAft>
          <a:spcPct val="0"/>
        </a:spcAft>
        <a:buChar char="–"/>
        <a:defRPr sz="9000">
          <a:solidFill>
            <a:schemeClr val="tx1"/>
          </a:solidFill>
          <a:latin typeface="+mn-lt"/>
        </a:defRPr>
      </a:lvl2pPr>
      <a:lvl3pPr marL="3689350" indent="-736600" algn="l" defTabSz="2952750" rtl="0" fontAlgn="base">
        <a:spcBef>
          <a:spcPct val="20000"/>
        </a:spcBef>
        <a:spcAft>
          <a:spcPct val="0"/>
        </a:spcAft>
        <a:buChar char="•"/>
        <a:defRPr sz="7800">
          <a:solidFill>
            <a:schemeClr val="tx1"/>
          </a:solidFill>
          <a:latin typeface="+mn-lt"/>
        </a:defRPr>
      </a:lvl3pPr>
      <a:lvl4pPr marL="5164138" indent="-736600" algn="l" defTabSz="2952750" rtl="0" fontAlgn="base">
        <a:spcBef>
          <a:spcPct val="20000"/>
        </a:spcBef>
        <a:spcAft>
          <a:spcPct val="0"/>
        </a:spcAft>
        <a:buChar char="–"/>
        <a:defRPr sz="6400">
          <a:solidFill>
            <a:schemeClr val="tx1"/>
          </a:solidFill>
          <a:latin typeface="+mn-lt"/>
        </a:defRPr>
      </a:lvl4pPr>
      <a:lvl5pPr marL="6640513" indent="-736600" algn="l" defTabSz="2952750" rtl="0" fontAlgn="base">
        <a:spcBef>
          <a:spcPct val="20000"/>
        </a:spcBef>
        <a:spcAft>
          <a:spcPct val="0"/>
        </a:spcAft>
        <a:buChar char="»"/>
        <a:defRPr sz="6400">
          <a:solidFill>
            <a:schemeClr val="tx1"/>
          </a:solidFill>
          <a:latin typeface="+mn-lt"/>
        </a:defRPr>
      </a:lvl5pPr>
      <a:lvl6pPr marL="7097713" indent="-736600" algn="l" defTabSz="2952750" rtl="0" fontAlgn="base">
        <a:spcBef>
          <a:spcPct val="20000"/>
        </a:spcBef>
        <a:spcAft>
          <a:spcPct val="0"/>
        </a:spcAft>
        <a:buChar char="»"/>
        <a:defRPr sz="6400">
          <a:solidFill>
            <a:schemeClr val="tx1"/>
          </a:solidFill>
          <a:latin typeface="+mn-lt"/>
        </a:defRPr>
      </a:lvl6pPr>
      <a:lvl7pPr marL="7554913" indent="-736600" algn="l" defTabSz="2952750" rtl="0" fontAlgn="base">
        <a:spcBef>
          <a:spcPct val="20000"/>
        </a:spcBef>
        <a:spcAft>
          <a:spcPct val="0"/>
        </a:spcAft>
        <a:buChar char="»"/>
        <a:defRPr sz="6400">
          <a:solidFill>
            <a:schemeClr val="tx1"/>
          </a:solidFill>
          <a:latin typeface="+mn-lt"/>
        </a:defRPr>
      </a:lvl7pPr>
      <a:lvl8pPr marL="8012113" indent="-736600" algn="l" defTabSz="2952750" rtl="0" fontAlgn="base">
        <a:spcBef>
          <a:spcPct val="20000"/>
        </a:spcBef>
        <a:spcAft>
          <a:spcPct val="0"/>
        </a:spcAft>
        <a:buChar char="»"/>
        <a:defRPr sz="6400">
          <a:solidFill>
            <a:schemeClr val="tx1"/>
          </a:solidFill>
          <a:latin typeface="+mn-lt"/>
        </a:defRPr>
      </a:lvl8pPr>
      <a:lvl9pPr marL="8469313" indent="-736600" algn="l" defTabSz="2952750" rtl="0" fontAlgn="base">
        <a:spcBef>
          <a:spcPct val="20000"/>
        </a:spcBef>
        <a:spcAft>
          <a:spcPct val="0"/>
        </a:spcAft>
        <a:buChar char="»"/>
        <a:defRPr sz="6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50"/>
          <p:cNvSpPr>
            <a:spLocks noChangeArrowheads="1"/>
          </p:cNvSpPr>
          <p:nvPr/>
        </p:nvSpPr>
        <p:spPr bwMode="auto">
          <a:xfrm>
            <a:off x="10904538" y="2887309"/>
            <a:ext cx="10063162" cy="24755833"/>
          </a:xfrm>
          <a:prstGeom prst="roundRect">
            <a:avLst>
              <a:gd name="adj" fmla="val 2143"/>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AutoShape 4"/>
          <p:cNvSpPr>
            <a:spLocks noChangeArrowheads="1"/>
          </p:cNvSpPr>
          <p:nvPr/>
        </p:nvSpPr>
        <p:spPr bwMode="auto">
          <a:xfrm>
            <a:off x="414338" y="2839453"/>
            <a:ext cx="10063163" cy="24755833"/>
          </a:xfrm>
          <a:prstGeom prst="roundRect">
            <a:avLst>
              <a:gd name="adj" fmla="val 242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9"/>
          <p:cNvSpPr txBox="1">
            <a:spLocks noChangeArrowheads="1"/>
          </p:cNvSpPr>
          <p:nvPr/>
        </p:nvSpPr>
        <p:spPr bwMode="auto">
          <a:xfrm>
            <a:off x="671514" y="5257285"/>
            <a:ext cx="9704387" cy="52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just"/>
            <a:r>
              <a:rPr lang="en-US" sz="2800" dirty="0">
                <a:latin typeface="+mn-lt"/>
                <a:cs typeface="Times New Roman" panose="02020603050405020304" pitchFamily="18" charset="0"/>
              </a:rPr>
              <a:t>SpaceX is committed to revolutionizing access to space by providing highly reliable, low cost launch services. To this end, SpaceX has been developing a family of orbital transportation solutions comprised of SpaceX-developed proprietary technologies, as well as off-the-shelf and minimally modified hardware from leading aerospace subcontractors. SpaceX is currently offering launch services on the Falcon 1, Falcon 9, and Falcon 9 Heavy launch vehicles as well as commercial flights on the Dragon spacecraft. Founded in mid-2002, SpaceX has been busy. This paper provides the latest developments and progress, including recent launches and future plans.</a:t>
            </a:r>
          </a:p>
        </p:txBody>
      </p:sp>
      <p:sp>
        <p:nvSpPr>
          <p:cNvPr id="36" name="Text Box 11"/>
          <p:cNvSpPr txBox="1">
            <a:spLocks noChangeArrowheads="1"/>
          </p:cNvSpPr>
          <p:nvPr/>
        </p:nvSpPr>
        <p:spPr bwMode="auto">
          <a:xfrm>
            <a:off x="11258550" y="18194211"/>
            <a:ext cx="9258300" cy="153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ts val="600"/>
              </a:spcBef>
            </a:pPr>
            <a:r>
              <a:rPr lang="en-US" sz="4800" b="1" dirty="0"/>
              <a:t>NOVELTY/ COMMERCIAL POTENTIAL </a:t>
            </a:r>
            <a:r>
              <a:rPr lang="en-US" sz="4800" strike="sngStrike" dirty="0">
                <a:solidFill>
                  <a:srgbClr val="FF0000"/>
                </a:solidFill>
                <a:cs typeface="Aharoni" pitchFamily="2" charset="-79"/>
              </a:rPr>
              <a:t>(Aerial 48 size)</a:t>
            </a:r>
            <a:endParaRPr lang="en-US" altLang="en-US" sz="4800" b="1" dirty="0"/>
          </a:p>
        </p:txBody>
      </p:sp>
      <p:sp>
        <p:nvSpPr>
          <p:cNvPr id="37" name="AutoShape 13"/>
          <p:cNvSpPr>
            <a:spLocks noChangeArrowheads="1"/>
          </p:cNvSpPr>
          <p:nvPr/>
        </p:nvSpPr>
        <p:spPr bwMode="auto">
          <a:xfrm>
            <a:off x="323849" y="349251"/>
            <a:ext cx="20654963" cy="1999095"/>
          </a:xfrm>
          <a:prstGeom prst="roundRect">
            <a:avLst>
              <a:gd name="adj" fmla="val 525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93" tIns="30746" rIns="61493" bIns="30746" anchor="ct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r>
              <a:rPr lang="en-US" sz="6000" b="1" dirty="0">
                <a:solidFill>
                  <a:srgbClr val="0070C0"/>
                </a:solidFill>
                <a:cs typeface="Aharoni" pitchFamily="2" charset="-79"/>
              </a:rPr>
              <a:t>Title of the poster </a:t>
            </a:r>
            <a:r>
              <a:rPr lang="en-US" sz="6000" strike="sngStrike" dirty="0">
                <a:solidFill>
                  <a:srgbClr val="FF0000"/>
                </a:solidFill>
                <a:cs typeface="Aharoni" pitchFamily="2" charset="-79"/>
              </a:rPr>
              <a:t>(Aerial font 60 size)</a:t>
            </a:r>
          </a:p>
        </p:txBody>
      </p:sp>
      <p:sp>
        <p:nvSpPr>
          <p:cNvPr id="39" name="Text Box 36"/>
          <p:cNvSpPr txBox="1">
            <a:spLocks noChangeArrowheads="1"/>
          </p:cNvSpPr>
          <p:nvPr/>
        </p:nvSpPr>
        <p:spPr bwMode="auto">
          <a:xfrm>
            <a:off x="671514" y="18348408"/>
            <a:ext cx="9704387" cy="39195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algn="just"/>
            <a:r>
              <a:rPr lang="en-US" sz="2800" b="1" dirty="0">
                <a:latin typeface="+mn-lt"/>
                <a:cs typeface="Times New Roman" panose="02020603050405020304" pitchFamily="18" charset="0"/>
              </a:rPr>
              <a:t>Space Exploration Technologies Corp.</a:t>
            </a:r>
            <a:r>
              <a:rPr lang="en-US" sz="2800" dirty="0">
                <a:latin typeface="+mn-lt"/>
                <a:cs typeface="Times New Roman" panose="02020603050405020304" pitchFamily="18" charset="0"/>
              </a:rPr>
              <a:t>, doing business as </a:t>
            </a:r>
            <a:r>
              <a:rPr lang="en-US" sz="2800" b="1" dirty="0">
                <a:latin typeface="+mn-lt"/>
                <a:cs typeface="Times New Roman" panose="02020603050405020304" pitchFamily="18" charset="0"/>
              </a:rPr>
              <a:t>SpaceX</a:t>
            </a:r>
            <a:r>
              <a:rPr lang="en-US" sz="2800" dirty="0">
                <a:latin typeface="+mn-lt"/>
                <a:cs typeface="Times New Roman" panose="02020603050405020304" pitchFamily="18" charset="0"/>
              </a:rPr>
              <a:t>, is a private  American aerospace manufacturer  and space transportation services company headquartered in Hawthorne, California. It was founded in 2002 by entrepreneur Elon Musk  with the goal of reducing space transportation costs and enabling the colonization of Mars. SpaceX has since developed the Falcon 9 launch vehicle family and the Dragon spacecraft family, which both currently deliver payloads into Earth orbit. </a:t>
            </a:r>
          </a:p>
        </p:txBody>
      </p:sp>
      <p:sp>
        <p:nvSpPr>
          <p:cNvPr id="40" name="Text Box 39"/>
          <p:cNvSpPr txBox="1">
            <a:spLocks noChangeArrowheads="1"/>
          </p:cNvSpPr>
          <p:nvPr/>
        </p:nvSpPr>
        <p:spPr bwMode="auto">
          <a:xfrm>
            <a:off x="11207749" y="6199533"/>
            <a:ext cx="9326562" cy="2754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eaLnBrk="0" hangingPunct="0">
              <a:lnSpc>
                <a:spcPct val="95000"/>
              </a:lnSpc>
            </a:pPr>
            <a:endParaRPr lang="en-US" altLang="en-US" sz="1600" dirty="0">
              <a:latin typeface="Times New Roman" pitchFamily="18" charset="0"/>
            </a:endParaRPr>
          </a:p>
        </p:txBody>
      </p:sp>
      <p:sp>
        <p:nvSpPr>
          <p:cNvPr id="41" name="Text Box 40"/>
          <p:cNvSpPr txBox="1">
            <a:spLocks noChangeArrowheads="1"/>
          </p:cNvSpPr>
          <p:nvPr/>
        </p:nvSpPr>
        <p:spPr bwMode="auto">
          <a:xfrm>
            <a:off x="11152186" y="19931215"/>
            <a:ext cx="9574210" cy="24975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algn="just" eaLnBrk="0" hangingPunct="0">
              <a:lnSpc>
                <a:spcPct val="95000"/>
              </a:lnSpc>
            </a:pPr>
            <a:r>
              <a:rPr lang="en-US" sz="2800" dirty="0">
                <a:latin typeface="+mn-lt"/>
                <a:cs typeface="Times New Roman" panose="02020603050405020304" pitchFamily="18" charset="0"/>
              </a:rPr>
              <a:t>SpaceX says that it costs </a:t>
            </a:r>
            <a:r>
              <a:rPr lang="en-US" sz="2800" b="1" dirty="0">
                <a:latin typeface="+mn-lt"/>
                <a:cs typeface="Times New Roman" panose="02020603050405020304" pitchFamily="18" charset="0"/>
              </a:rPr>
              <a:t>$62 million</a:t>
            </a:r>
            <a:r>
              <a:rPr lang="en-US" sz="2800" dirty="0">
                <a:latin typeface="+mn-lt"/>
                <a:cs typeface="Times New Roman" panose="02020603050405020304" pitchFamily="18" charset="0"/>
              </a:rPr>
              <a:t> every time its Falcon 9 rocket is launched, while the more powerful Falcon Heavy costs an estimated $90 million per launch. (SpaceX even says customers can get cheaper rates if they buy in bulk: “Modest discounts are available, for contractually committed, multi-launch purchases”).</a:t>
            </a:r>
          </a:p>
        </p:txBody>
      </p:sp>
      <p:sp>
        <p:nvSpPr>
          <p:cNvPr id="42" name="Text Box 42"/>
          <p:cNvSpPr txBox="1">
            <a:spLocks noChangeArrowheads="1"/>
          </p:cNvSpPr>
          <p:nvPr/>
        </p:nvSpPr>
        <p:spPr bwMode="auto">
          <a:xfrm>
            <a:off x="464456" y="4149290"/>
            <a:ext cx="9884229" cy="80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800" b="1" dirty="0"/>
              <a:t>INTRODUCTION </a:t>
            </a:r>
            <a:r>
              <a:rPr lang="en-US" sz="4800" strike="sngStrike" dirty="0">
                <a:solidFill>
                  <a:srgbClr val="FF0000"/>
                </a:solidFill>
                <a:cs typeface="Aharoni" pitchFamily="2" charset="-79"/>
              </a:rPr>
              <a:t>(Aerial 48 size)</a:t>
            </a:r>
            <a:endParaRPr lang="en-US" altLang="en-US" sz="4800" b="1" strike="sngStrike" dirty="0">
              <a:solidFill>
                <a:srgbClr val="FF0000"/>
              </a:solidFill>
            </a:endParaRPr>
          </a:p>
        </p:txBody>
      </p:sp>
      <p:sp>
        <p:nvSpPr>
          <p:cNvPr id="43" name="Text Box 43"/>
          <p:cNvSpPr txBox="1">
            <a:spLocks noChangeArrowheads="1"/>
          </p:cNvSpPr>
          <p:nvPr/>
        </p:nvSpPr>
        <p:spPr bwMode="auto">
          <a:xfrm>
            <a:off x="11172825" y="5776686"/>
            <a:ext cx="9379140" cy="221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just">
              <a:spcBef>
                <a:spcPct val="50000"/>
              </a:spcBef>
            </a:pPr>
            <a:r>
              <a:rPr lang="en-US" sz="2800" dirty="0">
                <a:latin typeface="+mn-lt"/>
                <a:cs typeface="Times New Roman" panose="02020603050405020304" pitchFamily="18" charset="0"/>
              </a:rPr>
              <a:t>According to a launch cost analysis by investment firm Jefferies International, SpaceX usually makes a 40 percent profit from </a:t>
            </a:r>
            <a:r>
              <a:rPr lang="en-US" sz="2800" b="1" dirty="0">
                <a:latin typeface="+mn-lt"/>
                <a:cs typeface="Times New Roman" panose="02020603050405020304" pitchFamily="18" charset="0"/>
              </a:rPr>
              <a:t>$62 million</a:t>
            </a:r>
            <a:r>
              <a:rPr lang="en-US" sz="2800" dirty="0">
                <a:latin typeface="+mn-lt"/>
                <a:cs typeface="Times New Roman" panose="02020603050405020304" pitchFamily="18" charset="0"/>
              </a:rPr>
              <a:t> commercial Falcon 9 launches with new boosters. That puts $25 million in the bank and $37 million toward direct launch costs.</a:t>
            </a:r>
          </a:p>
        </p:txBody>
      </p:sp>
      <p:pic>
        <p:nvPicPr>
          <p:cNvPr id="47" name="Picture 46" descr="35762625713_ec6cc0f232_o.jpg"/>
          <p:cNvPicPr>
            <a:picLocks noChangeAspect="1"/>
          </p:cNvPicPr>
          <p:nvPr/>
        </p:nvPicPr>
        <p:blipFill>
          <a:blip r:embed="rId3">
            <a:lum bright="-13000" contrast="-30000"/>
          </a:blip>
          <a:stretch>
            <a:fillRect/>
          </a:stretch>
        </p:blipFill>
        <p:spPr>
          <a:xfrm>
            <a:off x="1657503" y="11737717"/>
            <a:ext cx="7576831" cy="6234426"/>
          </a:xfrm>
          <a:prstGeom prst="rect">
            <a:avLst/>
          </a:prstGeom>
        </p:spPr>
      </p:pic>
      <p:pic>
        <p:nvPicPr>
          <p:cNvPr id="48" name="Picture 47"/>
          <p:cNvPicPr>
            <a:picLocks noChangeAspect="1"/>
          </p:cNvPicPr>
          <p:nvPr/>
        </p:nvPicPr>
        <p:blipFill rotWithShape="1">
          <a:blip r:embed="rId4"/>
          <a:srcRect b="49313"/>
          <a:stretch/>
        </p:blipFill>
        <p:spPr>
          <a:xfrm>
            <a:off x="11285282" y="8858249"/>
            <a:ext cx="9526839" cy="8969209"/>
          </a:xfrm>
          <a:prstGeom prst="rect">
            <a:avLst/>
          </a:prstGeom>
        </p:spPr>
      </p:pic>
      <p:graphicFrame>
        <p:nvGraphicFramePr>
          <p:cNvPr id="49" name="Table 48"/>
          <p:cNvGraphicFramePr>
            <a:graphicFrameLocks noGrp="1"/>
          </p:cNvGraphicFramePr>
          <p:nvPr>
            <p:extLst>
              <p:ext uri="{D42A27DB-BD31-4B8C-83A1-F6EECF244321}">
                <p14:modId xmlns:p14="http://schemas.microsoft.com/office/powerpoint/2010/main" val="3411549382"/>
              </p:ext>
            </p:extLst>
          </p:nvPr>
        </p:nvGraphicFramePr>
        <p:xfrm>
          <a:off x="14649450" y="28408353"/>
          <a:ext cx="6362700" cy="1635400"/>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val="20000"/>
                    </a:ext>
                  </a:extLst>
                </a:gridCol>
                <a:gridCol w="3181350">
                  <a:extLst>
                    <a:ext uri="{9D8B030D-6E8A-4147-A177-3AD203B41FA5}">
                      <a16:colId xmlns:a16="http://schemas.microsoft.com/office/drawing/2014/main" val="20001"/>
                    </a:ext>
                  </a:extLst>
                </a:gridCol>
              </a:tblGrid>
              <a:tr h="817700">
                <a:tc>
                  <a:txBody>
                    <a:bodyPr/>
                    <a:lstStyle/>
                    <a:p>
                      <a:pPr algn="l"/>
                      <a:r>
                        <a:rPr lang="en-US" sz="2000" b="1" dirty="0" err="1">
                          <a:solidFill>
                            <a:srgbClr val="0070C0"/>
                          </a:solidFill>
                        </a:rPr>
                        <a:t>S.Sai</a:t>
                      </a:r>
                      <a:r>
                        <a:rPr lang="en-US" sz="2000" b="1" dirty="0">
                          <a:solidFill>
                            <a:srgbClr val="0070C0"/>
                          </a:solidFill>
                        </a:rPr>
                        <a:t> Krishna 16N31A03E8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70C0"/>
                          </a:solidFill>
                        </a:rPr>
                        <a:t>B.Sai</a:t>
                      </a:r>
                      <a:r>
                        <a:rPr lang="en-US" sz="2000" b="1" dirty="0">
                          <a:solidFill>
                            <a:srgbClr val="0070C0"/>
                          </a:solidFill>
                        </a:rPr>
                        <a:t> Priya Reddy 15N31A0324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7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70C0"/>
                          </a:solidFill>
                        </a:rPr>
                        <a:t>B.Shiva</a:t>
                      </a:r>
                      <a:r>
                        <a:rPr lang="en-US" sz="2000" b="1" dirty="0">
                          <a:solidFill>
                            <a:srgbClr val="0070C0"/>
                          </a:solidFill>
                        </a:rPr>
                        <a:t> Sai Kiran 15N31A0325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rgbClr val="0070C0"/>
                          </a:solidFill>
                        </a:rPr>
                        <a:t>Guide</a:t>
                      </a:r>
                      <a:endParaRPr lang="en-US" sz="2000" b="1" dirty="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0" name="TextBox 49"/>
          <p:cNvSpPr txBox="1"/>
          <p:nvPr/>
        </p:nvSpPr>
        <p:spPr>
          <a:xfrm>
            <a:off x="661836" y="24303789"/>
            <a:ext cx="9629772" cy="2677656"/>
          </a:xfrm>
          <a:prstGeom prst="rect">
            <a:avLst/>
          </a:prstGeom>
          <a:noFill/>
        </p:spPr>
        <p:txBody>
          <a:bodyPr wrap="square" rtlCol="0">
            <a:spAutoFit/>
          </a:bodyPr>
          <a:lstStyle/>
          <a:p>
            <a:pPr algn="just"/>
            <a:r>
              <a:rPr lang="en-US" sz="2800" dirty="0">
                <a:latin typeface="+mn-lt"/>
                <a:cs typeface="Times New Roman" panose="02020603050405020304" pitchFamily="18" charset="0"/>
              </a:rPr>
              <a:t>It was founded in 2002 by entrepreneur Elon Musk with the </a:t>
            </a:r>
            <a:r>
              <a:rPr lang="en-US" sz="2800" b="1" dirty="0">
                <a:latin typeface="+mn-lt"/>
                <a:cs typeface="Times New Roman" panose="02020603050405020304" pitchFamily="18" charset="0"/>
              </a:rPr>
              <a:t>goal</a:t>
            </a:r>
            <a:r>
              <a:rPr lang="en-US" sz="2800" dirty="0">
                <a:latin typeface="+mn-lt"/>
                <a:cs typeface="Times New Roman" panose="02020603050405020304" pitchFamily="18" charset="0"/>
              </a:rPr>
              <a:t> of reducing space transportation costs and enabling the colonization of Mars. </a:t>
            </a:r>
            <a:r>
              <a:rPr lang="en-US" sz="2800" b="1" dirty="0">
                <a:latin typeface="+mn-lt"/>
                <a:cs typeface="Times New Roman" panose="02020603050405020304" pitchFamily="18" charset="0"/>
              </a:rPr>
              <a:t>SpaceX</a:t>
            </a:r>
            <a:r>
              <a:rPr lang="en-US" sz="2800" dirty="0">
                <a:latin typeface="+mn-lt"/>
                <a:cs typeface="Times New Roman" panose="02020603050405020304" pitchFamily="18" charset="0"/>
              </a:rPr>
              <a:t> has since developed the Falcon 9 launch vehicle family and the Dragon spacecraft family, which both currently deliver payloads into Earth orbit</a:t>
            </a:r>
            <a:r>
              <a:rPr lang="en-US" sz="2800" b="1" dirty="0">
                <a:latin typeface="Times New Roman" panose="02020603050405020304" pitchFamily="18" charset="0"/>
                <a:cs typeface="Times New Roman" panose="02020603050405020304" pitchFamily="18" charset="0"/>
              </a:rPr>
              <a:t>.</a:t>
            </a:r>
            <a:endParaRPr lang="en-US" sz="2800" dirty="0">
              <a:latin typeface="+mn-lt"/>
              <a:cs typeface="Times New Roman" panose="02020603050405020304" pitchFamily="18" charset="0"/>
            </a:endParaRPr>
          </a:p>
        </p:txBody>
      </p:sp>
      <p:sp>
        <p:nvSpPr>
          <p:cNvPr id="51" name="Text Box 11"/>
          <p:cNvSpPr txBox="1">
            <a:spLocks noChangeArrowheads="1"/>
          </p:cNvSpPr>
          <p:nvPr/>
        </p:nvSpPr>
        <p:spPr bwMode="auto">
          <a:xfrm>
            <a:off x="11093116" y="22632861"/>
            <a:ext cx="9625263" cy="80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800" b="1" dirty="0"/>
              <a:t>REFERENCES </a:t>
            </a:r>
            <a:r>
              <a:rPr lang="en-US" sz="4800" strike="sngStrike" dirty="0">
                <a:solidFill>
                  <a:srgbClr val="FF0000"/>
                </a:solidFill>
                <a:cs typeface="Aharoni" pitchFamily="2" charset="-79"/>
              </a:rPr>
              <a:t>(Aerial 48 size)</a:t>
            </a:r>
            <a:endParaRPr lang="en-US" altLang="en-US" sz="4800" b="1" dirty="0"/>
          </a:p>
        </p:txBody>
      </p:sp>
      <p:sp>
        <p:nvSpPr>
          <p:cNvPr id="52" name="Text Box 40"/>
          <p:cNvSpPr txBox="1">
            <a:spLocks noChangeArrowheads="1"/>
          </p:cNvSpPr>
          <p:nvPr/>
        </p:nvSpPr>
        <p:spPr bwMode="auto">
          <a:xfrm>
            <a:off x="11104561" y="23569765"/>
            <a:ext cx="9574210" cy="30577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136" tIns="20567" rIns="41136" bIns="20567">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algn="just"/>
            <a:r>
              <a:rPr lang="en-MY" sz="2800" dirty="0"/>
              <a:t>[1]	 S. </a:t>
            </a:r>
            <a:r>
              <a:rPr lang="en-MY" sz="2800" dirty="0" err="1"/>
              <a:t>Shafiee</a:t>
            </a:r>
            <a:r>
              <a:rPr lang="en-MY" sz="2800" dirty="0"/>
              <a:t> and E. </a:t>
            </a:r>
            <a:r>
              <a:rPr lang="en-MY" sz="2800" dirty="0" err="1"/>
              <a:t>Topal</a:t>
            </a:r>
            <a:r>
              <a:rPr lang="en-MY" sz="2800" dirty="0"/>
              <a:t>, “When will fossil fuel reserves be diminished?,” </a:t>
            </a:r>
            <a:r>
              <a:rPr lang="en-MY" sz="2800" i="1" dirty="0"/>
              <a:t>Energy Policy</a:t>
            </a:r>
            <a:r>
              <a:rPr lang="en-MY" sz="2800" dirty="0"/>
              <a:t>, vol. 37, no. 1, pp. 181–189, 2009.</a:t>
            </a:r>
            <a:endParaRPr lang="en-US" sz="2800" dirty="0"/>
          </a:p>
          <a:p>
            <a:pPr algn="just"/>
            <a:endParaRPr lang="en-MY" sz="2800" dirty="0"/>
          </a:p>
          <a:p>
            <a:pPr algn="just"/>
            <a:r>
              <a:rPr lang="en-MY" sz="2800" dirty="0"/>
              <a:t>[2]	 S. </a:t>
            </a:r>
            <a:r>
              <a:rPr lang="en-MY" sz="2800" dirty="0" err="1"/>
              <a:t>Suranovic</a:t>
            </a:r>
            <a:r>
              <a:rPr lang="en-MY" sz="2800" dirty="0"/>
              <a:t>, “Fossil fuel addiction and the implications for climate change policy,” </a:t>
            </a:r>
            <a:r>
              <a:rPr lang="en-MY" sz="2800" i="1" dirty="0"/>
              <a:t>Glob. Environ. Chang.</a:t>
            </a:r>
            <a:r>
              <a:rPr lang="en-MY" sz="2800" dirty="0"/>
              <a:t>, vol. 23, no. 3, pp. 598–608, Jun. 2013.</a:t>
            </a:r>
          </a:p>
        </p:txBody>
      </p:sp>
      <p:sp>
        <p:nvSpPr>
          <p:cNvPr id="54" name="Text Box 42"/>
          <p:cNvSpPr txBox="1">
            <a:spLocks noChangeArrowheads="1"/>
          </p:cNvSpPr>
          <p:nvPr/>
        </p:nvSpPr>
        <p:spPr bwMode="auto">
          <a:xfrm>
            <a:off x="11275336" y="4214588"/>
            <a:ext cx="9244012" cy="80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800" b="1" dirty="0"/>
              <a:t>RESULTS </a:t>
            </a:r>
            <a:r>
              <a:rPr lang="en-US" sz="4800" strike="sngStrike" dirty="0">
                <a:solidFill>
                  <a:srgbClr val="FF0000"/>
                </a:solidFill>
                <a:cs typeface="Aharoni" pitchFamily="2" charset="-79"/>
              </a:rPr>
              <a:t>(Aerial 48 size)</a:t>
            </a:r>
            <a:endParaRPr lang="en-US" altLang="en-US" sz="4800" b="1" strike="sngStrike" dirty="0">
              <a:solidFill>
                <a:srgbClr val="FF0000"/>
              </a:solidFill>
            </a:endParaRPr>
          </a:p>
        </p:txBody>
      </p:sp>
      <p:sp>
        <p:nvSpPr>
          <p:cNvPr id="55" name="Text Box 42"/>
          <p:cNvSpPr txBox="1">
            <a:spLocks noChangeArrowheads="1"/>
          </p:cNvSpPr>
          <p:nvPr/>
        </p:nvSpPr>
        <p:spPr bwMode="auto">
          <a:xfrm>
            <a:off x="481263" y="22204679"/>
            <a:ext cx="9884229" cy="153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93" tIns="30746" rIns="61493" bIns="3074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sz="4800" b="1" dirty="0">
                <a:cs typeface="Times New Roman" panose="02020603050405020304" pitchFamily="18" charset="0"/>
              </a:rPr>
              <a:t>OBJECTIVES &amp; METHODS </a:t>
            </a:r>
            <a:r>
              <a:rPr lang="en-US" sz="4800" strike="sngStrike" dirty="0">
                <a:solidFill>
                  <a:srgbClr val="FF0000"/>
                </a:solidFill>
                <a:cs typeface="Aharoni" pitchFamily="2" charset="-79"/>
              </a:rPr>
              <a:t>(Aerial 48 size)</a:t>
            </a:r>
            <a:endParaRPr lang="en-US" altLang="en-US" sz="4800" b="1" strike="sngStrike"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96CBB-8284-498F-941F-3B30E7B8AF8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62A9B5AD-0C17-4D25-ABAB-E9F67F25B625}"/>
              </a:ext>
            </a:extLst>
          </p:cNvPr>
          <p:cNvSpPr>
            <a:spLocks noGrp="1"/>
          </p:cNvSpPr>
          <p:nvPr>
            <p:ph sz="half" idx="1"/>
          </p:nvPr>
        </p:nvSpPr>
        <p:spPr>
          <a:xfrm>
            <a:off x="1069975" y="3946358"/>
            <a:ext cx="9547225" cy="23098294"/>
          </a:xfrm>
        </p:spPr>
        <p:txBody>
          <a:bodyPr/>
          <a:lstStyle/>
          <a:p>
            <a:endParaRPr lang="en-US"/>
          </a:p>
        </p:txBody>
      </p:sp>
      <p:sp>
        <p:nvSpPr>
          <p:cNvPr id="7" name="Content Placeholder 6">
            <a:extLst>
              <a:ext uri="{FF2B5EF4-FFF2-40B4-BE49-F238E27FC236}">
                <a16:creationId xmlns:a16="http://schemas.microsoft.com/office/drawing/2014/main" id="{031CB7DC-3F63-42A2-A8D0-AE4C658F1AA9}"/>
              </a:ext>
            </a:extLst>
          </p:cNvPr>
          <p:cNvSpPr>
            <a:spLocks noGrp="1"/>
          </p:cNvSpPr>
          <p:nvPr>
            <p:ph sz="half" idx="2"/>
          </p:nvPr>
        </p:nvSpPr>
        <p:spPr>
          <a:xfrm>
            <a:off x="10769600" y="3946357"/>
            <a:ext cx="9548813" cy="23098293"/>
          </a:xfrm>
        </p:spPr>
        <p:txBody>
          <a:bodyPr/>
          <a:lstStyle/>
          <a:p>
            <a:endParaRPr lang="en-US"/>
          </a:p>
        </p:txBody>
      </p:sp>
    </p:spTree>
    <p:extLst>
      <p:ext uri="{BB962C8B-B14F-4D97-AF65-F5344CB8AC3E}">
        <p14:creationId xmlns:p14="http://schemas.microsoft.com/office/powerpoint/2010/main" val="437248515"/>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952750" rtl="0" eaLnBrk="1" fontAlgn="base" latinLnBrk="0" hangingPunct="1">
          <a:lnSpc>
            <a:spcPct val="100000"/>
          </a:lnSpc>
          <a:spcBef>
            <a:spcPct val="0"/>
          </a:spcBef>
          <a:spcAft>
            <a:spcPct val="0"/>
          </a:spcAft>
          <a:buClrTx/>
          <a:buSzTx/>
          <a:buFontTx/>
          <a:buNone/>
          <a:tabLst/>
          <a:defRPr kumimoji="0" lang="en-US" altLang="en-US" sz="5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952750" rtl="0" eaLnBrk="1" fontAlgn="base" latinLnBrk="0" hangingPunct="1">
          <a:lnSpc>
            <a:spcPct val="100000"/>
          </a:lnSpc>
          <a:spcBef>
            <a:spcPct val="0"/>
          </a:spcBef>
          <a:spcAft>
            <a:spcPct val="0"/>
          </a:spcAft>
          <a:buClrTx/>
          <a:buSzTx/>
          <a:buFontTx/>
          <a:buNone/>
          <a:tabLst/>
          <a:defRPr kumimoji="0" lang="en-US" altLang="en-US" sz="5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3D1E01C8C1954F9C4F58462D4C5E36" ma:contentTypeVersion="10" ma:contentTypeDescription="Create a new document." ma:contentTypeScope="" ma:versionID="127f5d8296c81c31e769307f6b6fd406">
  <xsd:schema xmlns:xsd="http://www.w3.org/2001/XMLSchema" xmlns:xs="http://www.w3.org/2001/XMLSchema" xmlns:p="http://schemas.microsoft.com/office/2006/metadata/properties" xmlns:ns3="cb324765-fba3-44c2-9355-edfe4ece8e59" xmlns:ns4="0e66fe35-36f1-48f0-8650-e46a1869ba49" targetNamespace="http://schemas.microsoft.com/office/2006/metadata/properties" ma:root="true" ma:fieldsID="4c42158d130c1f0fc56ef207c0632b7b" ns3:_="" ns4:_="">
    <xsd:import namespace="cb324765-fba3-44c2-9355-edfe4ece8e59"/>
    <xsd:import namespace="0e66fe35-36f1-48f0-8650-e46a1869ba4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24765-fba3-44c2-9355-edfe4ece8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66fe35-36f1-48f0-8650-e46a1869ba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A5312-1E83-41D6-803A-72C4FBB2C11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FCF4FA-6CEF-46C5-9951-DE87076803F8}">
  <ds:schemaRefs>
    <ds:schemaRef ds:uri="http://schemas.microsoft.com/sharepoint/v3/contenttype/forms"/>
  </ds:schemaRefs>
</ds:datastoreItem>
</file>

<file path=customXml/itemProps3.xml><?xml version="1.0" encoding="utf-8"?>
<ds:datastoreItem xmlns:ds="http://schemas.openxmlformats.org/officeDocument/2006/customXml" ds:itemID="{B97A7D22-2E2F-4D4B-83E6-9EE5105E7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324765-fba3-44c2-9355-edfe4ece8e59"/>
    <ds:schemaRef ds:uri="0e66fe35-36f1-48f0-8650-e46a1869ba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680</TotalTime>
  <Words>485</Words>
  <Application>Microsoft Office PowerPoint</Application>
  <PresentationFormat>Custom</PresentationFormat>
  <Paragraphs>19</Paragraphs>
  <Slides>2</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6" baseType="lpstr">
      <vt:lpstr>Arial</vt:lpstr>
      <vt:lpstr>Times New Roman</vt:lpstr>
      <vt:lpstr>Default Design</vt:lpstr>
      <vt:lpstr>CorelDRAW</vt:lpstr>
      <vt:lpstr>PowerPoint Presentation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ANR Reddy;ANR M</dc:creator>
  <cp:keywords>Dr ANR</cp:keywords>
  <dc:description>©MegaPrint Inc. 2009</dc:description>
  <cp:lastModifiedBy>A.N.R. Reddy</cp:lastModifiedBy>
  <cp:revision>81</cp:revision>
  <dcterms:created xsi:type="dcterms:W3CDTF">2008-12-04T00:20:37Z</dcterms:created>
  <dcterms:modified xsi:type="dcterms:W3CDTF">2019-12-02T07:15:48Z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0x0101004C3D1E01C8C1954F9C4F58462D4C5E36</vt:lpwstr>
  </property>
</Properties>
</file>